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5" r:id="rId5"/>
    <p:sldMasterId id="2147483684" r:id="rId6"/>
  </p:sldMasterIdLst>
  <p:notesMasterIdLst>
    <p:notesMasterId r:id="rId28"/>
  </p:notesMasterIdLst>
  <p:handoutMasterIdLst>
    <p:handoutMasterId r:id="rId29"/>
  </p:handoutMasterIdLst>
  <p:sldIdLst>
    <p:sldId id="259" r:id="rId7"/>
    <p:sldId id="261" r:id="rId8"/>
    <p:sldId id="267" r:id="rId9"/>
    <p:sldId id="2147479833" r:id="rId10"/>
    <p:sldId id="271" r:id="rId11"/>
    <p:sldId id="2147479819" r:id="rId12"/>
    <p:sldId id="2147479835" r:id="rId13"/>
    <p:sldId id="2147479836" r:id="rId14"/>
    <p:sldId id="2147479837" r:id="rId15"/>
    <p:sldId id="2147479838" r:id="rId16"/>
    <p:sldId id="2147479804" r:id="rId17"/>
    <p:sldId id="2147470375" r:id="rId18"/>
    <p:sldId id="2147479832" r:id="rId19"/>
    <p:sldId id="2147479831" r:id="rId20"/>
    <p:sldId id="2147479830" r:id="rId21"/>
    <p:sldId id="2147479825" r:id="rId22"/>
    <p:sldId id="2147479814" r:id="rId23"/>
    <p:sldId id="277" r:id="rId24"/>
    <p:sldId id="2147479815" r:id="rId25"/>
    <p:sldId id="2147479834" r:id="rId26"/>
    <p:sldId id="25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75BAAF8-B430-4C9A-A35D-AD71840746AF}">
          <p14:sldIdLst>
            <p14:sldId id="259"/>
            <p14:sldId id="261"/>
            <p14:sldId id="267"/>
            <p14:sldId id="2147479833"/>
            <p14:sldId id="271"/>
            <p14:sldId id="2147479819"/>
            <p14:sldId id="2147479835"/>
            <p14:sldId id="2147479836"/>
            <p14:sldId id="2147479837"/>
            <p14:sldId id="2147479838"/>
          </p14:sldIdLst>
        </p14:section>
        <p14:section name="positioning" id="{3B12FC38-7793-420B-84F3-E1A0D4FC997C}">
          <p14:sldIdLst>
            <p14:sldId id="2147479804"/>
            <p14:sldId id="2147470375"/>
            <p14:sldId id="2147479832"/>
            <p14:sldId id="2147479831"/>
          </p14:sldIdLst>
        </p14:section>
        <p14:section name="Live Coding" id="{817A9DB3-AA0D-490E-BE10-BC96E95795B4}">
          <p14:sldIdLst>
            <p14:sldId id="2147479830"/>
            <p14:sldId id="2147479825"/>
            <p14:sldId id="2147479814"/>
            <p14:sldId id="277"/>
            <p14:sldId id="2147479815"/>
            <p14:sldId id="2147479834"/>
            <p14:sldId id="2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B2B46"/>
    <a:srgbClr val="346297"/>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82545" autoAdjust="0"/>
  </p:normalViewPr>
  <p:slideViewPr>
    <p:cSldViewPr snapToGrid="0">
      <p:cViewPr varScale="1">
        <p:scale>
          <a:sx n="164" d="100"/>
          <a:sy n="164" d="100"/>
        </p:scale>
        <p:origin x="1445" y="125"/>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rre Roman" userId="cd474105-bbdf-4c86-98a4-2d1585f1028e" providerId="ADAL" clId="{B2171AEF-3724-45CA-80AC-4019B0680423}"/>
    <pc:docChg chg="delSld modSld modSection">
      <pc:chgData name="Pierre Roman" userId="cd474105-bbdf-4c86-98a4-2d1585f1028e" providerId="ADAL" clId="{B2171AEF-3724-45CA-80AC-4019B0680423}" dt="2023-06-26T18:35:10.701" v="9" actId="47"/>
      <pc:docMkLst>
        <pc:docMk/>
      </pc:docMkLst>
      <pc:sldChg chg="modNotesTx">
        <pc:chgData name="Pierre Roman" userId="cd474105-bbdf-4c86-98a4-2d1585f1028e" providerId="ADAL" clId="{B2171AEF-3724-45CA-80AC-4019B0680423}" dt="2023-06-26T18:34:07.655" v="0" actId="6549"/>
        <pc:sldMkLst>
          <pc:docMk/>
          <pc:sldMk cId="2970004164" sldId="259"/>
        </pc:sldMkLst>
      </pc:sldChg>
      <pc:sldChg chg="del">
        <pc:chgData name="Pierre Roman" userId="cd474105-bbdf-4c86-98a4-2d1585f1028e" providerId="ADAL" clId="{B2171AEF-3724-45CA-80AC-4019B0680423}" dt="2023-06-26T18:35:10.701" v="9" actId="47"/>
        <pc:sldMkLst>
          <pc:docMk/>
          <pc:sldMk cId="3434842826" sldId="265"/>
        </pc:sldMkLst>
      </pc:sldChg>
      <pc:sldChg chg="modNotesTx">
        <pc:chgData name="Pierre Roman" userId="cd474105-bbdf-4c86-98a4-2d1585f1028e" providerId="ADAL" clId="{B2171AEF-3724-45CA-80AC-4019B0680423}" dt="2023-06-26T18:35:01.312" v="7" actId="6549"/>
        <pc:sldMkLst>
          <pc:docMk/>
          <pc:sldMk cId="0" sldId="277"/>
        </pc:sldMkLst>
      </pc:sldChg>
      <pc:sldChg chg="modNotesTx">
        <pc:chgData name="Pierre Roman" userId="cd474105-bbdf-4c86-98a4-2d1585f1028e" providerId="ADAL" clId="{B2171AEF-3724-45CA-80AC-4019B0680423}" dt="2023-06-26T18:34:45.184" v="3" actId="6549"/>
        <pc:sldMkLst>
          <pc:docMk/>
          <pc:sldMk cId="1621527819" sldId="2147479804"/>
        </pc:sldMkLst>
      </pc:sldChg>
      <pc:sldChg chg="del">
        <pc:chgData name="Pierre Roman" userId="cd474105-bbdf-4c86-98a4-2d1585f1028e" providerId="ADAL" clId="{B2171AEF-3724-45CA-80AC-4019B0680423}" dt="2023-06-26T18:34:53.202" v="5" actId="47"/>
        <pc:sldMkLst>
          <pc:docMk/>
          <pc:sldMk cId="3260049893" sldId="2147479808"/>
        </pc:sldMkLst>
      </pc:sldChg>
      <pc:sldChg chg="modNotesTx">
        <pc:chgData name="Pierre Roman" userId="cd474105-bbdf-4c86-98a4-2d1585f1028e" providerId="ADAL" clId="{B2171AEF-3724-45CA-80AC-4019B0680423}" dt="2023-06-26T18:34:58.042" v="6" actId="6549"/>
        <pc:sldMkLst>
          <pc:docMk/>
          <pc:sldMk cId="798485328" sldId="2147479814"/>
        </pc:sldMkLst>
      </pc:sldChg>
      <pc:sldChg chg="del">
        <pc:chgData name="Pierre Roman" userId="cd474105-bbdf-4c86-98a4-2d1585f1028e" providerId="ADAL" clId="{B2171AEF-3724-45CA-80AC-4019B0680423}" dt="2023-06-26T18:35:05.423" v="8" actId="47"/>
        <pc:sldMkLst>
          <pc:docMk/>
          <pc:sldMk cId="1277123697" sldId="2147479818"/>
        </pc:sldMkLst>
      </pc:sldChg>
      <pc:sldChg chg="modNotesTx">
        <pc:chgData name="Pierre Roman" userId="cd474105-bbdf-4c86-98a4-2d1585f1028e" providerId="ADAL" clId="{B2171AEF-3724-45CA-80AC-4019B0680423}" dt="2023-06-26T18:34:26.656" v="1" actId="6549"/>
        <pc:sldMkLst>
          <pc:docMk/>
          <pc:sldMk cId="3598737273" sldId="2147479819"/>
        </pc:sldMkLst>
      </pc:sldChg>
      <pc:sldChg chg="del">
        <pc:chgData name="Pierre Roman" userId="cd474105-bbdf-4c86-98a4-2d1585f1028e" providerId="ADAL" clId="{B2171AEF-3724-45CA-80AC-4019B0680423}" dt="2023-06-26T18:34:37.912" v="2" actId="47"/>
        <pc:sldMkLst>
          <pc:docMk/>
          <pc:sldMk cId="3833055852" sldId="2147479820"/>
        </pc:sldMkLst>
      </pc:sldChg>
      <pc:sldChg chg="del">
        <pc:chgData name="Pierre Roman" userId="cd474105-bbdf-4c86-98a4-2d1585f1028e" providerId="ADAL" clId="{B2171AEF-3724-45CA-80AC-4019B0680423}" dt="2023-06-26T18:34:51.693" v="4" actId="47"/>
        <pc:sldMkLst>
          <pc:docMk/>
          <pc:sldMk cId="4115771109" sldId="21474798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26/06/2023</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26/06/2023</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7839206-A81D-4F76-8486-302187992F73}" type="slidenum">
              <a:rPr lang="en-GB" smtClean="0"/>
              <a:t>1</a:t>
            </a:fld>
            <a:endParaRPr lang="en-GB"/>
          </a:p>
        </p:txBody>
      </p:sp>
    </p:spTree>
    <p:extLst>
      <p:ext uri="{BB962C8B-B14F-4D97-AF65-F5344CB8AC3E}">
        <p14:creationId xmlns:p14="http://schemas.microsoft.com/office/powerpoint/2010/main" val="1587694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5BA80C5F-CFD5-4980-A5E4-D0A9837F59F3}" type="slidenum">
              <a:rPr lang="en-CA" smtClean="0"/>
              <a:t>19</a:t>
            </a:fld>
            <a:endParaRPr lang="en-CA"/>
          </a:p>
        </p:txBody>
      </p:sp>
    </p:spTree>
    <p:extLst>
      <p:ext uri="{BB962C8B-B14F-4D97-AF65-F5344CB8AC3E}">
        <p14:creationId xmlns:p14="http://schemas.microsoft.com/office/powerpoint/2010/main" val="2088900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6/26/2023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153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539302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4347A4-CC5B-4A0A-A42B-415AA5BE911B}" type="slidenum">
              <a:rPr lang="en-US" smtClean="0"/>
              <a:t>5</a:t>
            </a:fld>
            <a:endParaRPr lang="en-US"/>
          </a:p>
        </p:txBody>
      </p:sp>
    </p:spTree>
    <p:extLst>
      <p:ext uri="{BB962C8B-B14F-4D97-AF65-F5344CB8AC3E}">
        <p14:creationId xmlns:p14="http://schemas.microsoft.com/office/powerpoint/2010/main" val="2136123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BA80C5F-CFD5-4980-A5E4-D0A9837F59F3}" type="slidenum">
              <a:rPr lang="en-CA" smtClean="0"/>
              <a:t>6</a:t>
            </a:fld>
            <a:endParaRPr lang="en-CA"/>
          </a:p>
        </p:txBody>
      </p:sp>
    </p:spTree>
    <p:extLst>
      <p:ext uri="{BB962C8B-B14F-4D97-AF65-F5344CB8AC3E}">
        <p14:creationId xmlns:p14="http://schemas.microsoft.com/office/powerpoint/2010/main" val="768059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6/26/2023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700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6/26/2023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1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14</a:t>
            </a:fld>
            <a:endParaRPr lang="en-GB"/>
          </a:p>
        </p:txBody>
      </p:sp>
    </p:spTree>
    <p:extLst>
      <p:ext uri="{BB962C8B-B14F-4D97-AF65-F5344CB8AC3E}">
        <p14:creationId xmlns:p14="http://schemas.microsoft.com/office/powerpoint/2010/main" val="3877630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5"/>
          </p:nvPr>
        </p:nvSpPr>
        <p:spPr/>
        <p:txBody>
          <a:bodyPr/>
          <a:lstStyle/>
          <a:p>
            <a:fld id="{5BA80C5F-CFD5-4980-A5E4-D0A9837F59F3}" type="slidenum">
              <a:rPr lang="en-CA" smtClean="0"/>
              <a:t>17</a:t>
            </a:fld>
            <a:endParaRPr lang="en-CA"/>
          </a:p>
        </p:txBody>
      </p:sp>
    </p:spTree>
    <p:extLst>
      <p:ext uri="{BB962C8B-B14F-4D97-AF65-F5344CB8AC3E}">
        <p14:creationId xmlns:p14="http://schemas.microsoft.com/office/powerpoint/2010/main" val="5656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14d688d4ea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214d688d4ea_0_2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800"/>
              <a:buFont typeface="Arial "/>
              <a:buNone/>
            </a:pPr>
            <a:endParaRPr sz="1800" dirty="0">
              <a:solidFill>
                <a:srgbClr val="000000"/>
              </a:solidFill>
              <a:latin typeface="Arial"/>
              <a:ea typeface="Arial"/>
              <a:cs typeface="Arial"/>
              <a:sym typeface="Arial"/>
            </a:endParaRPr>
          </a:p>
        </p:txBody>
      </p:sp>
      <p:sp>
        <p:nvSpPr>
          <p:cNvPr id="292" name="Google Shape;292;g214d688d4ea_0_2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3579652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image" Target="../media/image1.png"/><Relationship Id="rId18" Type="http://schemas.openxmlformats.org/officeDocument/2006/relationships/image" Target="../media/image7.svg"/><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3.xml"/><Relationship Id="rId17" Type="http://schemas.openxmlformats.org/officeDocument/2006/relationships/image" Target="../media/image6.png"/><Relationship Id="rId2" Type="http://schemas.openxmlformats.org/officeDocument/2006/relationships/slideLayout" Target="../slideLayouts/slideLayout4.xml"/><Relationship Id="rId16" Type="http://schemas.openxmlformats.org/officeDocument/2006/relationships/image" Target="../media/image4.sv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3.pn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2" name="Graphique 1">
            <a:extLst>
              <a:ext uri="{FF2B5EF4-FFF2-40B4-BE49-F238E27FC236}">
                <a16:creationId xmlns:a16="http://schemas.microsoft.com/office/drawing/2014/main" id="{54B7DEBD-0D2A-4FE7-6AD5-4FAD0376EB0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51859" y="6058197"/>
            <a:ext cx="2677091" cy="722814"/>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pic>
        <p:nvPicPr>
          <p:cNvPr id="8" name="Image 9">
            <a:extLst>
              <a:ext uri="{FF2B5EF4-FFF2-40B4-BE49-F238E27FC236}">
                <a16:creationId xmlns:a16="http://schemas.microsoft.com/office/drawing/2014/main" id="{A37D890D-4CD4-0C87-4003-F4BF7033F19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54403" y="6350334"/>
            <a:ext cx="360064" cy="384475"/>
          </a:xfrm>
          <a:prstGeom prst="rect">
            <a:avLst/>
          </a:prstGeom>
        </p:spPr>
      </p:pic>
      <p:sp>
        <p:nvSpPr>
          <p:cNvPr id="9" name="Espace réservé du numéro de diapositive 5">
            <a:extLst>
              <a:ext uri="{FF2B5EF4-FFF2-40B4-BE49-F238E27FC236}">
                <a16:creationId xmlns:a16="http://schemas.microsoft.com/office/drawing/2014/main" id="{23A9783D-3390-2C6C-10C7-123B0E0D4E9D}"/>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@WiredCanuck</a:t>
            </a:r>
          </a:p>
        </p:txBody>
      </p:sp>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Image 9">
            <a:extLst>
              <a:ext uri="{FF2B5EF4-FFF2-40B4-BE49-F238E27FC236}">
                <a16:creationId xmlns:a16="http://schemas.microsoft.com/office/drawing/2014/main" id="{FECEBED3-47F5-E49B-5E10-BC996DC71C9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654403" y="6350334"/>
            <a:ext cx="360064" cy="384475"/>
          </a:xfrm>
          <a:prstGeom prst="rect">
            <a:avLst/>
          </a:prstGeom>
        </p:spPr>
      </p:pic>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@WiredCanuck</a:t>
            </a:r>
          </a:p>
        </p:txBody>
      </p:sp>
      <p:pic>
        <p:nvPicPr>
          <p:cNvPr id="4" name="Graphique 3">
            <a:extLst>
              <a:ext uri="{FF2B5EF4-FFF2-40B4-BE49-F238E27FC236}">
                <a16:creationId xmlns:a16="http://schemas.microsoft.com/office/drawing/2014/main" id="{AE91A067-7F78-5011-BFB8-04519287C91D}"/>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720404" y="1218231"/>
            <a:ext cx="1266792" cy="342034"/>
          </a:xfrm>
          <a:prstGeom prst="rect">
            <a:avLst/>
          </a:prstGeom>
        </p:spPr>
      </p:pic>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822738" y="196674"/>
            <a:ext cx="1062038" cy="904875"/>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9" r:id="rId11"/>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2C3F19-9F6F-1450-84BC-A80357F35940}"/>
              </a:ext>
            </a:extLst>
          </p:cNvPr>
          <p:cNvSpPr txBox="1">
            <a:spLocks/>
          </p:cNvSpPr>
          <p:nvPr/>
        </p:nvSpPr>
        <p:spPr>
          <a:xfrm>
            <a:off x="838200" y="2055326"/>
            <a:ext cx="10515600" cy="1936944"/>
          </a:xfrm>
          <a:prstGeom prst="rect">
            <a:avLst/>
          </a:prstGeom>
        </p:spPr>
        <p:txBody>
          <a:bodyPr anchor="b">
            <a:normAutofit/>
          </a:bodyPr>
          <a:lstStyle>
            <a:lvl1pPr algn="ctr" defTabSz="914400" rtl="0" eaLnBrk="1" latinLnBrk="0" hangingPunct="1">
              <a:lnSpc>
                <a:spcPct val="90000"/>
              </a:lnSpc>
              <a:spcBef>
                <a:spcPct val="0"/>
              </a:spcBef>
              <a:buNone/>
              <a:defRPr sz="4400" b="1" kern="1200">
                <a:solidFill>
                  <a:srgbClr val="346296"/>
                </a:solidFill>
                <a:latin typeface="+mn-lt"/>
                <a:ea typeface="+mj-ea"/>
                <a:cs typeface="+mj-cs"/>
              </a:defRPr>
            </a:lvl1pPr>
          </a:lstStyle>
          <a:p>
            <a:r>
              <a:rPr lang="en-US" sz="6000" dirty="0"/>
              <a:t>Get Started with AI assisted PowerShell coding</a:t>
            </a:r>
            <a:endParaRPr lang="en-GB" sz="6000" dirty="0"/>
          </a:p>
        </p:txBody>
      </p:sp>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376903"/>
            <a:ext cx="9144000" cy="1508082"/>
          </a:xfrm>
          <a:prstGeom prst="rect">
            <a:avLst/>
          </a:prstGeom>
        </p:spPr>
        <p:txBody>
          <a:bodyPr>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Pierre Roman</a:t>
            </a:r>
          </a:p>
          <a:p>
            <a:r>
              <a:rPr lang="fr-FR" b="1" i="1" dirty="0"/>
              <a:t>@WiredCanuck</a:t>
            </a:r>
          </a:p>
          <a:p>
            <a:r>
              <a:rPr lang="fr-FR" b="1" i="1" dirty="0"/>
              <a:t>Microsoft</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004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738B874-383A-4E46-1BEE-148432A9E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539" y="-42276"/>
            <a:ext cx="3903767" cy="69002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9E23163-ABE4-BFC0-BA85-9A56EA790A43}"/>
              </a:ext>
            </a:extLst>
          </p:cNvPr>
          <p:cNvPicPr>
            <a:picLocks noChangeAspect="1" noChangeArrowheads="1"/>
          </p:cNvPicPr>
          <p:nvPr/>
        </p:nvPicPr>
        <p:blipFill>
          <a:blip r:embed="rId3">
            <a:clrChange>
              <a:clrFrom>
                <a:srgbClr val="F3F2EF"/>
              </a:clrFrom>
              <a:clrTo>
                <a:srgbClr val="F3F2EF">
                  <a:alpha val="0"/>
                </a:srgbClr>
              </a:clrTo>
            </a:clrChange>
            <a:extLst>
              <a:ext uri="{28A0092B-C50C-407E-A947-70E740481C1C}">
                <a14:useLocalDpi xmlns:a14="http://schemas.microsoft.com/office/drawing/2010/main" val="0"/>
              </a:ext>
            </a:extLst>
          </a:blip>
          <a:srcRect/>
          <a:stretch>
            <a:fillRect/>
          </a:stretch>
        </p:blipFill>
        <p:spPr bwMode="auto">
          <a:xfrm>
            <a:off x="2491898" y="1797485"/>
            <a:ext cx="8516391" cy="3118241"/>
          </a:xfrm>
          <a:prstGeom prst="rect">
            <a:avLst/>
          </a:prstGeom>
          <a:solidFill>
            <a:srgbClr val="FFFFFF">
              <a:shade val="85000"/>
            </a:srgbClr>
          </a:solidFill>
          <a:ln w="190500" cap="rnd">
            <a:solidFill>
              <a:srgbClr val="FFFFFF"/>
            </a:solidFill>
          </a:ln>
          <a:effectLst>
            <a:outerShdw blurRad="50800" dist="38100" dir="5400000" algn="t"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2" name="Arrow: Down 1">
            <a:extLst>
              <a:ext uri="{FF2B5EF4-FFF2-40B4-BE49-F238E27FC236}">
                <a16:creationId xmlns:a16="http://schemas.microsoft.com/office/drawing/2014/main" id="{A75DFDE2-7018-BDF9-9618-608F3D47283E}"/>
              </a:ext>
            </a:extLst>
          </p:cNvPr>
          <p:cNvSpPr/>
          <p:nvPr/>
        </p:nvSpPr>
        <p:spPr>
          <a:xfrm>
            <a:off x="6250488" y="457200"/>
            <a:ext cx="1039660" cy="1947797"/>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660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68838" y="881545"/>
            <a:ext cx="4515730" cy="5655969"/>
          </a:xfrm>
          <a:prstGeom prst="roundRect">
            <a:avLst>
              <a:gd name="adj" fmla="val 39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2004185"/>
            <a:ext cx="3780693" cy="4455961"/>
          </a:xfrm>
          <a:prstGeom prst="roundRect">
            <a:avLst>
              <a:gd name="adj" fmla="val 393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829449"/>
            <a:ext cx="3048734" cy="2529439"/>
          </a:xfrm>
          <a:prstGeom prst="roundRect">
            <a:avLst>
              <a:gd name="adj" fmla="val 3938"/>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5" y="981200"/>
            <a:ext cx="4227687" cy="307777"/>
          </a:xfrm>
          <a:prstGeom prst="rect">
            <a:avLst/>
          </a:prstGeom>
          <a:noFill/>
        </p:spPr>
        <p:txBody>
          <a:bodyPr wrap="square" lIns="0" tIns="0" rIns="0" bIns="0" rtlCol="0">
            <a:spAutoFit/>
          </a:bodyPr>
          <a:lstStyle/>
          <a:p>
            <a:pPr algn="l"/>
            <a:r>
              <a:rPr lang="en-US" sz="2000" b="1">
                <a:solidFill>
                  <a:schemeClr val="bg1"/>
                </a:solidFill>
                <a:latin typeface="Segoe UI" panose="020B0502040204020203" pitchFamily="34" charset="0"/>
                <a:cs typeface="Segoe UI" panose="020B0502040204020203" pitchFamily="34" charset="0"/>
              </a:rPr>
              <a:t>Artificial Intelligence</a:t>
            </a:r>
            <a:endParaRPr lang="en-AU" sz="2000" b="1">
              <a:solidFill>
                <a:schemeClr val="bg1"/>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1C7F63AE-CFA4-34D8-DAC4-29CF3807DBCC}"/>
              </a:ext>
            </a:extLst>
          </p:cNvPr>
          <p:cNvSpPr txBox="1"/>
          <p:nvPr/>
        </p:nvSpPr>
        <p:spPr>
          <a:xfrm>
            <a:off x="1538810" y="2152028"/>
            <a:ext cx="3048734" cy="307777"/>
          </a:xfrm>
          <a:prstGeom prst="rect">
            <a:avLst/>
          </a:prstGeom>
          <a:noFill/>
        </p:spPr>
        <p:txBody>
          <a:bodyPr wrap="square" lIns="0" tIns="0" rIns="0" bIns="0" rtlCol="0">
            <a:spAutoFit/>
          </a:bodyPr>
          <a:lstStyle/>
          <a:p>
            <a:pPr algn="l"/>
            <a:r>
              <a:rPr lang="en-US" sz="2000" b="1">
                <a:solidFill>
                  <a:schemeClr val="bg1"/>
                </a:solidFill>
                <a:latin typeface="Segoe UI" panose="020B0502040204020203" pitchFamily="34" charset="0"/>
                <a:cs typeface="Segoe UI" panose="020B0502040204020203" pitchFamily="34" charset="0"/>
              </a:rPr>
              <a:t>Machine Learning</a:t>
            </a:r>
            <a:endParaRPr lang="en-AU" sz="2000" b="1">
              <a:solidFill>
                <a:schemeClr val="bg1"/>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E03BE6D-ED33-15B2-8395-DD4AAF6A0561}"/>
              </a:ext>
            </a:extLst>
          </p:cNvPr>
          <p:cNvSpPr txBox="1"/>
          <p:nvPr/>
        </p:nvSpPr>
        <p:spPr>
          <a:xfrm>
            <a:off x="2135363" y="3922533"/>
            <a:ext cx="1893274" cy="307777"/>
          </a:xfrm>
          <a:prstGeom prst="rect">
            <a:avLst/>
          </a:prstGeom>
          <a:noFill/>
        </p:spPr>
        <p:txBody>
          <a:bodyPr wrap="square" lIns="0" tIns="0" rIns="0" bIns="0" rtlCol="0">
            <a:spAutoFit/>
          </a:bodyPr>
          <a:lstStyle/>
          <a:p>
            <a:pPr algn="l"/>
            <a:r>
              <a:rPr lang="en-US" sz="2000" b="1">
                <a:solidFill>
                  <a:schemeClr val="bg1"/>
                </a:solidFill>
                <a:latin typeface="Segoe UI" panose="020B0502040204020203" pitchFamily="34" charset="0"/>
                <a:cs typeface="Segoe UI" panose="020B0502040204020203" pitchFamily="34" charset="0"/>
              </a:rPr>
              <a:t>Deep Learning</a:t>
            </a:r>
            <a:endParaRPr lang="en-AU" sz="2000" b="1">
              <a:solidFill>
                <a:schemeClr val="bg1"/>
              </a:solidFill>
              <a:latin typeface="Segoe UI" panose="020B0502040204020203" pitchFamily="34" charset="0"/>
              <a:cs typeface="Segoe UI" panose="020B0502040204020203" pitchFamily="34" charset="0"/>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5931442" y="876126"/>
            <a:ext cx="981004" cy="942164"/>
            <a:chOff x="11022035" y="3798326"/>
            <a:chExt cx="513293" cy="474080"/>
          </a:xfrm>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panose="020B0502040204020203" pitchFamily="34" charset="0"/>
                  <a:cs typeface="Segoe UI" panose="020B0502040204020203" pitchFamily="34" charset="0"/>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23665" y="860736"/>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latin typeface="Segoe UI" panose="020B0502040204020203" pitchFamily="34" charset="0"/>
              </a:rPr>
              <a:t>Artificial Intelligence</a:t>
            </a:r>
          </a:p>
          <a:p>
            <a:pPr lvl="1"/>
            <a:r>
              <a:rPr lang="en-US" sz="1600">
                <a:latin typeface="Segoe UI" panose="020B0502040204020203" pitchFamily="34" charset="0"/>
                <a:cs typeface="Segoe UI" panose="020B0502040204020203" pitchFamily="34" charset="0"/>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1D358392-AE3E-DA17-10C7-4C22A86472C5}"/>
              </a:ext>
            </a:extLst>
          </p:cNvPr>
          <p:cNvGrpSpPr/>
          <p:nvPr/>
        </p:nvGrpSpPr>
        <p:grpSpPr>
          <a:xfrm>
            <a:off x="5931442" y="2478683"/>
            <a:ext cx="981003" cy="880676"/>
            <a:chOff x="11022035" y="3798326"/>
            <a:chExt cx="513293" cy="474527"/>
          </a:xfrm>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8"/>
              <a:ext cx="513293" cy="307205"/>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panose="020B0502040204020203" pitchFamily="34" charset="0"/>
                  <a:cs typeface="Segoe UI" panose="020B0502040204020203" pitchFamily="34" charset="0"/>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23665" y="2435404"/>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latin typeface="Segoe UI" panose="020B0502040204020203" pitchFamily="34" charset="0"/>
              </a:rPr>
              <a:t>Machine Learning</a:t>
            </a:r>
          </a:p>
          <a:p>
            <a:pPr lvl="1"/>
            <a:r>
              <a:rPr lang="en-US" sz="1600">
                <a:latin typeface="Segoe UI" panose="020B0502040204020203" pitchFamily="34" charset="0"/>
                <a:cs typeface="Segoe UI" panose="020B0502040204020203" pitchFamily="34" charset="0"/>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E03463A6-D913-D1B0-238A-4DD81B7AB978}"/>
              </a:ext>
            </a:extLst>
          </p:cNvPr>
          <p:cNvGrpSpPr/>
          <p:nvPr/>
        </p:nvGrpSpPr>
        <p:grpSpPr>
          <a:xfrm>
            <a:off x="5931442" y="4024415"/>
            <a:ext cx="981003" cy="924125"/>
            <a:chOff x="11022035" y="3798326"/>
            <a:chExt cx="513293" cy="474080"/>
          </a:xfrm>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panose="020B0502040204020203" pitchFamily="34" charset="0"/>
                  <a:cs typeface="Segoe UI" panose="020B0502040204020203" pitchFamily="34" charset="0"/>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8D4"/>
                </a:solidFill>
                <a:latin typeface="Segoe UI" panose="020B0502040204020203" pitchFamily="34" charset="0"/>
              </a:rPr>
              <a:t>Deep Learning</a:t>
            </a:r>
          </a:p>
          <a:p>
            <a:pPr lvl="1"/>
            <a:r>
              <a:rPr lang="en-US" sz="1600">
                <a:latin typeface="Segoe UI" panose="020B0502040204020203" pitchFamily="34" charset="0"/>
                <a:cs typeface="Segoe UI" panose="020B0502040204020203" pitchFamily="34" charset="0"/>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6D462175-3A18-3433-1065-49970E2F6C8C}"/>
              </a:ext>
            </a:extLst>
          </p:cNvPr>
          <p:cNvGrpSpPr/>
          <p:nvPr/>
        </p:nvGrpSpPr>
        <p:grpSpPr>
          <a:xfrm>
            <a:off x="5931442" y="5569592"/>
            <a:ext cx="981003" cy="890554"/>
            <a:chOff x="11022035" y="3798326"/>
            <a:chExt cx="513293" cy="474080"/>
          </a:xfrm>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panose="020B0502040204020203" pitchFamily="34" charset="0"/>
                  <a:cs typeface="Segoe UI" panose="020B0502040204020203" pitchFamily="34" charset="0"/>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accent3"/>
                </a:solidFill>
                <a:latin typeface="Segoe UI" panose="020B0502040204020203" pitchFamily="34" charset="0"/>
              </a:rPr>
              <a:t>Generative AI</a:t>
            </a:r>
          </a:p>
          <a:p>
            <a:pPr lvl="1"/>
            <a:r>
              <a:rPr lang="en-US" sz="1600">
                <a:latin typeface="Segoe UI" panose="020B0502040204020203" pitchFamily="34" charset="0"/>
                <a:cs typeface="Segoe UI" panose="020B0502040204020203" pitchFamily="34" charset="0"/>
              </a:rPr>
              <a:t>Create new written, visual, and auditory content given prompts or existing data.</a:t>
            </a:r>
          </a:p>
          <a:p>
            <a:endParaRPr lang="en-US">
              <a:latin typeface="Segoe UI" panose="020B0502040204020203" pitchFamily="34" charset="0"/>
            </a:endParaRPr>
          </a:p>
        </p:txBody>
      </p: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694567"/>
            <a:ext cx="2310985" cy="587755"/>
          </a:xfrm>
          <a:prstGeom prst="roundRect">
            <a:avLst>
              <a:gd name="adj" fmla="val 1590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 name="TextBox 57">
            <a:extLst>
              <a:ext uri="{FF2B5EF4-FFF2-40B4-BE49-F238E27FC236}">
                <a16:creationId xmlns:a16="http://schemas.microsoft.com/office/drawing/2014/main" id="{4745ABF9-E3C9-8443-7611-F45F1DAF02A6}"/>
              </a:ext>
            </a:extLst>
          </p:cNvPr>
          <p:cNvSpPr txBox="1"/>
          <p:nvPr/>
        </p:nvSpPr>
        <p:spPr>
          <a:xfrm>
            <a:off x="3082000" y="5834555"/>
            <a:ext cx="1797145"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Generative AI</a:t>
            </a:r>
            <a:endParaRPr lang="en-AU" sz="2000" b="1" err="1">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2152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28" grpId="0"/>
      <p:bldP spid="34" grpId="0"/>
      <p:bldP spid="40" grpId="0"/>
      <p:bldP spid="56" grpId="0"/>
      <p:bldP spid="57" grpId="0" animBg="1"/>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electric blue, graphics, blue, screenshot&#10;&#10;Description automatically generated">
            <a:extLst>
              <a:ext uri="{FF2B5EF4-FFF2-40B4-BE49-F238E27FC236}">
                <a16:creationId xmlns:a16="http://schemas.microsoft.com/office/drawing/2014/main" id="{8622CFFB-1625-4386-82C9-F0FC465EDE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976408-CE35-D64B-83E3-A128D561E835}"/>
              </a:ext>
            </a:extLst>
          </p:cNvPr>
          <p:cNvSpPr>
            <a:spLocks noGrp="1"/>
          </p:cNvSpPr>
          <p:nvPr>
            <p:ph type="title"/>
          </p:nvPr>
        </p:nvSpPr>
        <p:spPr>
          <a:xfrm>
            <a:off x="815286" y="1996092"/>
            <a:ext cx="5716141" cy="2865816"/>
          </a:xfrm>
        </p:spPr>
        <p:txBody>
          <a:bodyPr vert="horz" lIns="91440" tIns="45720" rIns="91440" bIns="45720" rtlCol="0" anchor="ctr">
            <a:noAutofit/>
          </a:bodyPr>
          <a:lstStyle/>
          <a:p>
            <a:r>
              <a:rPr lang="en-US" sz="6600" dirty="0">
                <a:latin typeface="Segoe UI" panose="020B0502040204020203" pitchFamily="34" charset="0"/>
                <a:cs typeface="Segoe UI" panose="020B0502040204020203" pitchFamily="34" charset="0"/>
              </a:rPr>
              <a:t>GitHub Copilot runs on OpenAI Codex Model</a:t>
            </a:r>
          </a:p>
        </p:txBody>
      </p:sp>
    </p:spTree>
    <p:extLst>
      <p:ext uri="{BB962C8B-B14F-4D97-AF65-F5344CB8AC3E}">
        <p14:creationId xmlns:p14="http://schemas.microsoft.com/office/powerpoint/2010/main" val="2839320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67C32D-9A79-EE9C-7604-3215480AED2F}"/>
              </a:ext>
            </a:extLst>
          </p:cNvPr>
          <p:cNvSpPr>
            <a:spLocks noGrp="1"/>
          </p:cNvSpPr>
          <p:nvPr>
            <p:ph type="title"/>
          </p:nvPr>
        </p:nvSpPr>
        <p:spPr>
          <a:xfrm>
            <a:off x="1122175" y="620702"/>
            <a:ext cx="9733280" cy="5473404"/>
          </a:xfrm>
        </p:spPr>
        <p:txBody>
          <a:bodyPr>
            <a:normAutofit/>
          </a:bodyPr>
          <a:lstStyle/>
          <a:p>
            <a:pPr algn="ctr"/>
            <a:r>
              <a:rPr lang="en-US" sz="8000" dirty="0"/>
              <a:t>The most important part of any A.I.</a:t>
            </a:r>
            <a:br>
              <a:rPr lang="en-US" sz="8000" dirty="0"/>
            </a:br>
            <a:r>
              <a:rPr lang="en-US" sz="8000" dirty="0"/>
              <a:t>generated suggestion is…</a:t>
            </a:r>
          </a:p>
        </p:txBody>
      </p:sp>
    </p:spTree>
    <p:extLst>
      <p:ext uri="{BB962C8B-B14F-4D97-AF65-F5344CB8AC3E}">
        <p14:creationId xmlns:p14="http://schemas.microsoft.com/office/powerpoint/2010/main" val="3342394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text, newspaper, font, design&#10;&#10;Description automatically generated">
            <a:extLst>
              <a:ext uri="{FF2B5EF4-FFF2-40B4-BE49-F238E27FC236}">
                <a16:creationId xmlns:a16="http://schemas.microsoft.com/office/drawing/2014/main" id="{A3798518-8763-9F17-D8D8-439442C5BAE5}"/>
              </a:ext>
            </a:extLst>
          </p:cNvPr>
          <p:cNvPicPr>
            <a:picLocks noChangeAspect="1"/>
          </p:cNvPicPr>
          <p:nvPr/>
        </p:nvPicPr>
        <p:blipFill rotWithShape="1">
          <a:blip r:embed="rId3">
            <a:extLst>
              <a:ext uri="{28A0092B-C50C-407E-A947-70E740481C1C}">
                <a14:useLocalDpi xmlns:a14="http://schemas.microsoft.com/office/drawing/2010/main" val="0"/>
              </a:ext>
            </a:extLst>
          </a:blip>
          <a:srcRect t="14463" b="15674"/>
          <a:stretch/>
        </p:blipFill>
        <p:spPr>
          <a:xfrm>
            <a:off x="20" y="1282"/>
            <a:ext cx="12191980" cy="6856718"/>
          </a:xfrm>
          <a:prstGeom prst="rect">
            <a:avLst/>
          </a:prstGeom>
        </p:spPr>
      </p:pic>
    </p:spTree>
    <p:extLst>
      <p:ext uri="{BB962C8B-B14F-4D97-AF65-F5344CB8AC3E}">
        <p14:creationId xmlns:p14="http://schemas.microsoft.com/office/powerpoint/2010/main" val="1951707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normAutofit/>
          </a:bodyPr>
          <a:lstStyle/>
          <a:p>
            <a:r>
              <a:rPr lang="en-GB" dirty="0"/>
              <a:t>Live Coding Demo</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endParaRPr lang="en-GB" dirty="0"/>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032051" y="1406926"/>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9862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33BE-EFA1-567C-419E-436C8DF2564F}"/>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Ownership</a:t>
            </a:r>
            <a:endParaRPr lang="en-CA"/>
          </a:p>
        </p:txBody>
      </p:sp>
      <p:pic>
        <p:nvPicPr>
          <p:cNvPr id="1026" name="Picture 2" descr="Keys Transparent PNG | PNG Mart">
            <a:extLst>
              <a:ext uri="{FF2B5EF4-FFF2-40B4-BE49-F238E27FC236}">
                <a16:creationId xmlns:a16="http://schemas.microsoft.com/office/drawing/2014/main" id="{AF919989-CABD-3D87-EBD1-FB6115B55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600" y="0"/>
            <a:ext cx="538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182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59CD1-887E-4EE3-11B8-DE41A6C92D6A}"/>
              </a:ext>
            </a:extLst>
          </p:cNvPr>
          <p:cNvSpPr>
            <a:spLocks noGrp="1"/>
          </p:cNvSpPr>
          <p:nvPr>
            <p:ph type="title"/>
          </p:nvPr>
        </p:nvSpPr>
        <p:spPr>
          <a:xfrm>
            <a:off x="488950" y="265114"/>
            <a:ext cx="5251316" cy="788185"/>
          </a:xfrm>
        </p:spPr>
        <p:txBody>
          <a:bodyPr vert="horz" lIns="91440" tIns="45720" rIns="91440" bIns="45720" rtlCol="0" anchor="ctr">
            <a:normAutofit fontScale="90000"/>
          </a:bodyPr>
          <a:lstStyle/>
          <a:p>
            <a:r>
              <a:rPr lang="en-US">
                <a:latin typeface="Segoe UI" panose="020B0502040204020203" pitchFamily="34" charset="0"/>
                <a:cs typeface="Segoe UI" panose="020B0502040204020203" pitchFamily="34" charset="0"/>
              </a:rPr>
              <a:t>Restrict Public Code </a:t>
            </a:r>
          </a:p>
        </p:txBody>
      </p:sp>
      <p:sp>
        <p:nvSpPr>
          <p:cNvPr id="8" name="TextBox 7">
            <a:extLst>
              <a:ext uri="{FF2B5EF4-FFF2-40B4-BE49-F238E27FC236}">
                <a16:creationId xmlns:a16="http://schemas.microsoft.com/office/drawing/2014/main" id="{66D0DA59-D112-DBE5-C364-94ECE346C055}"/>
              </a:ext>
            </a:extLst>
          </p:cNvPr>
          <p:cNvSpPr txBox="1"/>
          <p:nvPr/>
        </p:nvSpPr>
        <p:spPr>
          <a:xfrm>
            <a:off x="506604" y="1318412"/>
            <a:ext cx="5962785" cy="4790985"/>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a:latin typeface="Segoe UI" panose="020B0502040204020203" pitchFamily="34" charset="0"/>
                <a:cs typeface="Segoe UI" panose="020B0502040204020203" pitchFamily="34" charset="0"/>
              </a:rPr>
              <a:t>GitHub Copilot has a filter to detect code suggestions matching public code on GitHub.</a:t>
            </a:r>
          </a:p>
          <a:p>
            <a:pPr marL="285750" indent="-228600">
              <a:lnSpc>
                <a:spcPct val="90000"/>
              </a:lnSpc>
              <a:spcAft>
                <a:spcPts val="600"/>
              </a:spcAft>
              <a:buFont typeface="Arial" panose="020B0604020202020204" pitchFamily="34" charset="0"/>
              <a:buChar char="•"/>
            </a:pPr>
            <a:r>
              <a:rPr lang="en-US" sz="2400">
                <a:latin typeface="Segoe UI" panose="020B0502040204020203" pitchFamily="34" charset="0"/>
                <a:cs typeface="Segoe UI" panose="020B0502040204020203" pitchFamily="34" charset="0"/>
              </a:rPr>
              <a:t>The filter can be enabled or disabled.</a:t>
            </a:r>
          </a:p>
          <a:p>
            <a:pPr marL="285750" indent="-228600">
              <a:lnSpc>
                <a:spcPct val="90000"/>
              </a:lnSpc>
              <a:spcAft>
                <a:spcPts val="600"/>
              </a:spcAft>
              <a:buFont typeface="Arial" panose="020B0604020202020204" pitchFamily="34" charset="0"/>
              <a:buChar char="•"/>
            </a:pPr>
            <a:r>
              <a:rPr lang="en-US" sz="2400">
                <a:latin typeface="Segoe UI" panose="020B0502040204020203" pitchFamily="34" charset="0"/>
                <a:cs typeface="Segoe UI" panose="020B0502040204020203" pitchFamily="34" charset="0"/>
              </a:rPr>
              <a:t>When enabled, Copilot checks suggestions against public code within about 150 characters.</a:t>
            </a:r>
          </a:p>
          <a:p>
            <a:pPr marL="285750" indent="-228600">
              <a:lnSpc>
                <a:spcPct val="90000"/>
              </a:lnSpc>
              <a:spcAft>
                <a:spcPts val="600"/>
              </a:spcAft>
              <a:buFont typeface="Arial" panose="020B0604020202020204" pitchFamily="34" charset="0"/>
              <a:buChar char="•"/>
            </a:pPr>
            <a:r>
              <a:rPr lang="en-US" sz="2400">
                <a:latin typeface="Segoe UI" panose="020B0502040204020203" pitchFamily="34" charset="0"/>
                <a:cs typeface="Segoe UI" panose="020B0502040204020203" pitchFamily="34" charset="0"/>
              </a:rPr>
              <a:t>Suggestions that match or are near matches to public code will not be shown.</a:t>
            </a:r>
          </a:p>
          <a:p>
            <a:pPr marL="285750" indent="-228600">
              <a:lnSpc>
                <a:spcPct val="90000"/>
              </a:lnSpc>
              <a:spcAft>
                <a:spcPts val="600"/>
              </a:spcAft>
              <a:buFont typeface="Arial" panose="020B0604020202020204" pitchFamily="34" charset="0"/>
              <a:buChar char="•"/>
            </a:pPr>
            <a:r>
              <a:rPr lang="en-US" sz="2400">
                <a:latin typeface="Segoe UI" panose="020B0502040204020203" pitchFamily="34" charset="0"/>
                <a:cs typeface="Segoe UI" panose="020B0502040204020203" pitchFamily="34" charset="0"/>
              </a:rPr>
              <a:t>This helps ensure that Copilot is not suggesting code that already exists publicly.</a:t>
            </a:r>
          </a:p>
        </p:txBody>
      </p:sp>
      <p:pic>
        <p:nvPicPr>
          <p:cNvPr id="23" name="Picture 9" descr="Programming data on computer monitor">
            <a:extLst>
              <a:ext uri="{FF2B5EF4-FFF2-40B4-BE49-F238E27FC236}">
                <a16:creationId xmlns:a16="http://schemas.microsoft.com/office/drawing/2014/main" id="{6DE8E3C9-6E21-33EC-2458-71541A4F867A}"/>
              </a:ext>
            </a:extLst>
          </p:cNvPr>
          <p:cNvPicPr>
            <a:picLocks noChangeAspect="1"/>
          </p:cNvPicPr>
          <p:nvPr/>
        </p:nvPicPr>
        <p:blipFill rotWithShape="1">
          <a:blip r:embed="rId3"/>
          <a:srcRect l="25954" r="16009"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98485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214d688d4ea_0_246"/>
          <p:cNvSpPr txBox="1"/>
          <p:nvPr/>
        </p:nvSpPr>
        <p:spPr>
          <a:xfrm>
            <a:off x="881024" y="1741628"/>
            <a:ext cx="5108070" cy="3074905"/>
          </a:xfrm>
          <a:prstGeom prst="rect">
            <a:avLst/>
          </a:prstGeom>
          <a:noFill/>
          <a:ln>
            <a:noFill/>
          </a:ln>
        </p:spPr>
        <p:txBody>
          <a:bodyPr spcFirstLastPara="1" wrap="square" lIns="121787" tIns="60877" rIns="121787" bIns="60877" anchor="t" anchorCtr="0">
            <a:spAutoFit/>
          </a:bodyPr>
          <a:lstStyle/>
          <a:p>
            <a:pPr>
              <a:buClr>
                <a:schemeClr val="dk1"/>
              </a:buClr>
              <a:buSzPts val="4800"/>
            </a:pPr>
            <a:r>
              <a:rPr lang="en-US" sz="6394" b="1">
                <a:solidFill>
                  <a:schemeClr val="dk1"/>
                </a:solidFill>
                <a:latin typeface="Segoe UI" panose="020B0502040204020203" pitchFamily="34" charset="0"/>
                <a:cs typeface="Segoe UI" panose="020B0502040204020203" pitchFamily="34" charset="0"/>
              </a:rPr>
              <a:t>Block </a:t>
            </a:r>
            <a:endParaRPr sz="6394" b="1">
              <a:solidFill>
                <a:schemeClr val="dk1"/>
              </a:solidFill>
              <a:latin typeface="Segoe UI" panose="020B0502040204020203" pitchFamily="34" charset="0"/>
              <a:cs typeface="Segoe UI" panose="020B0502040204020203" pitchFamily="34" charset="0"/>
            </a:endParaRPr>
          </a:p>
          <a:p>
            <a:pPr>
              <a:buClr>
                <a:schemeClr val="dk1"/>
              </a:buClr>
              <a:buSzPts val="4800"/>
            </a:pPr>
            <a:r>
              <a:rPr lang="en-US" sz="6394" b="1">
                <a:solidFill>
                  <a:schemeClr val="dk1"/>
                </a:solidFill>
                <a:latin typeface="Segoe UI" panose="020B0502040204020203" pitchFamily="34" charset="0"/>
                <a:cs typeface="Segoe UI" panose="020B0502040204020203" pitchFamily="34" charset="0"/>
              </a:rPr>
              <a:t>public code suggestions </a:t>
            </a:r>
            <a:endParaRPr sz="1865">
              <a:solidFill>
                <a:srgbClr val="000000"/>
              </a:solidFill>
              <a:latin typeface="Segoe UI" panose="020B0502040204020203" pitchFamily="34" charset="0"/>
              <a:ea typeface="Arial"/>
              <a:cs typeface="Segoe UI" panose="020B0502040204020203" pitchFamily="34" charset="0"/>
              <a:sym typeface="Arial"/>
            </a:endParaRPr>
          </a:p>
        </p:txBody>
      </p:sp>
      <p:grpSp>
        <p:nvGrpSpPr>
          <p:cNvPr id="295" name="Google Shape;295;g214d688d4ea_0_246"/>
          <p:cNvGrpSpPr/>
          <p:nvPr/>
        </p:nvGrpSpPr>
        <p:grpSpPr>
          <a:xfrm>
            <a:off x="881024" y="589574"/>
            <a:ext cx="2923293" cy="730923"/>
            <a:chOff x="4414058" y="1354975"/>
            <a:chExt cx="2194500" cy="548700"/>
          </a:xfrm>
        </p:grpSpPr>
        <p:sp>
          <p:nvSpPr>
            <p:cNvPr id="296" name="Google Shape;296;g214d688d4ea_0_246"/>
            <p:cNvSpPr/>
            <p:nvPr/>
          </p:nvSpPr>
          <p:spPr>
            <a:xfrm>
              <a:off x="4414058" y="1354975"/>
              <a:ext cx="2194500" cy="548700"/>
            </a:xfrm>
            <a:prstGeom prst="roundRect">
              <a:avLst>
                <a:gd name="adj" fmla="val 50000"/>
              </a:avLst>
            </a:prstGeom>
            <a:solidFill>
              <a:srgbClr val="0D1116"/>
            </a:solidFill>
            <a:ln w="12700" cap="flat" cmpd="sng">
              <a:solidFill>
                <a:schemeClr val="accent5"/>
              </a:solidFill>
              <a:prstDash val="solid"/>
              <a:miter lim="800000"/>
              <a:headEnd type="none" w="sm" len="sm"/>
              <a:tailEnd type="none" w="sm" len="sm"/>
            </a:ln>
          </p:spPr>
          <p:txBody>
            <a:bodyPr spcFirstLastPara="1" wrap="square" lIns="121787" tIns="60877" rIns="121787" bIns="60877" anchor="ctr" anchorCtr="0">
              <a:noAutofit/>
            </a:bodyPr>
            <a:lstStyle/>
            <a:p>
              <a:pPr algn="ctr">
                <a:buClr>
                  <a:srgbClr val="000000"/>
                </a:buClr>
                <a:buSzPts val="1800"/>
              </a:pPr>
              <a:endParaRPr sz="2398">
                <a:solidFill>
                  <a:schemeClr val="lt1"/>
                </a:solidFill>
                <a:latin typeface="Segoe UI" panose="020B0502040204020203" pitchFamily="34" charset="0"/>
                <a:ea typeface="Calibri"/>
                <a:cs typeface="Segoe UI" panose="020B0502040204020203" pitchFamily="34" charset="0"/>
                <a:sym typeface="Calibri"/>
              </a:endParaRPr>
            </a:p>
          </p:txBody>
        </p:sp>
        <p:sp>
          <p:nvSpPr>
            <p:cNvPr id="297" name="Google Shape;297;g214d688d4ea_0_246"/>
            <p:cNvSpPr txBox="1"/>
            <p:nvPr/>
          </p:nvSpPr>
          <p:spPr>
            <a:xfrm>
              <a:off x="4572000" y="1428003"/>
              <a:ext cx="1863000" cy="369308"/>
            </a:xfrm>
            <a:prstGeom prst="rect">
              <a:avLst/>
            </a:prstGeom>
            <a:noFill/>
            <a:ln>
              <a:noFill/>
            </a:ln>
          </p:spPr>
          <p:txBody>
            <a:bodyPr spcFirstLastPara="1" wrap="square" lIns="121787" tIns="60877" rIns="121787" bIns="60877" anchor="t" anchorCtr="0">
              <a:spAutoFit/>
            </a:bodyPr>
            <a:lstStyle/>
            <a:p>
              <a:pPr algn="ctr">
                <a:buClr>
                  <a:schemeClr val="accent5"/>
                </a:buClr>
                <a:buSzPts val="1800"/>
              </a:pPr>
              <a:r>
                <a:rPr lang="en-US" sz="2398">
                  <a:solidFill>
                    <a:schemeClr val="accent5"/>
                  </a:solidFill>
                  <a:latin typeface="Segoe UI" panose="020B0502040204020203" pitchFamily="34" charset="0"/>
                  <a:ea typeface="Arial"/>
                  <a:cs typeface="Segoe UI" panose="020B0502040204020203" pitchFamily="34" charset="0"/>
                  <a:sym typeface="Arial"/>
                </a:rPr>
                <a:t>GitHub Copilot</a:t>
              </a:r>
              <a:endParaRPr sz="1865">
                <a:solidFill>
                  <a:srgbClr val="000000"/>
                </a:solidFill>
                <a:latin typeface="Segoe UI" panose="020B0502040204020203" pitchFamily="34" charset="0"/>
                <a:ea typeface="Arial"/>
                <a:cs typeface="Segoe UI" panose="020B0502040204020203" pitchFamily="34" charset="0"/>
                <a:sym typeface="Arial"/>
              </a:endParaRPr>
            </a:p>
          </p:txBody>
        </p:sp>
      </p:grpSp>
      <p:pic>
        <p:nvPicPr>
          <p:cNvPr id="298" name="Google Shape;298;g214d688d4ea_0_246"/>
          <p:cNvPicPr preferRelativeResize="0"/>
          <p:nvPr/>
        </p:nvPicPr>
        <p:blipFill>
          <a:blip r:embed="rId3">
            <a:alphaModFix/>
          </a:blip>
          <a:stretch>
            <a:fillRect/>
          </a:stretch>
        </p:blipFill>
        <p:spPr>
          <a:xfrm>
            <a:off x="5802982" y="2840986"/>
            <a:ext cx="6251048" cy="22049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33873-BAA7-89C7-D7DE-5783C45BC3E5}"/>
              </a:ext>
            </a:extLst>
          </p:cNvPr>
          <p:cNvSpPr>
            <a:spLocks noGrp="1"/>
          </p:cNvSpPr>
          <p:nvPr>
            <p:ph type="title"/>
          </p:nvPr>
        </p:nvSpPr>
        <p:spPr>
          <a:xfrm>
            <a:off x="836679" y="723898"/>
            <a:ext cx="6002110" cy="1495425"/>
          </a:xfrm>
        </p:spPr>
        <p:txBody>
          <a:bodyPr>
            <a:normAutofit/>
          </a:bodyPr>
          <a:lstStyle/>
          <a:p>
            <a:r>
              <a:rPr lang="en-US" sz="4000">
                <a:latin typeface="Segoe UI" panose="020B0502040204020203" pitchFamily="34" charset="0"/>
                <a:cs typeface="Segoe UI" panose="020B0502040204020203" pitchFamily="34" charset="0"/>
              </a:rPr>
              <a:t>Copilot Availability</a:t>
            </a:r>
            <a:endParaRPr lang="en-CA" sz="400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E903803F-DAEC-72C4-F8C6-0C3A4B3C419E}"/>
              </a:ext>
            </a:extLst>
          </p:cNvPr>
          <p:cNvSpPr>
            <a:spLocks noGrp="1"/>
          </p:cNvSpPr>
          <p:nvPr>
            <p:ph idx="1"/>
          </p:nvPr>
        </p:nvSpPr>
        <p:spPr>
          <a:xfrm>
            <a:off x="836679" y="2395545"/>
            <a:ext cx="6002110" cy="3729034"/>
          </a:xfrm>
        </p:spPr>
        <p:txBody>
          <a:bodyPr>
            <a:normAutofit/>
          </a:bodyPr>
          <a:lstStyle/>
          <a:p>
            <a:r>
              <a:rPr lang="en-CA" sz="2000" b="1" i="0">
                <a:effectLst/>
                <a:latin typeface="Segoe UI" panose="020B0502040204020203" pitchFamily="34" charset="0"/>
                <a:cs typeface="Segoe UI" panose="020B0502040204020203" pitchFamily="34" charset="0"/>
              </a:rPr>
              <a:t>GitHub </a:t>
            </a:r>
            <a:r>
              <a:rPr lang="en-CA" sz="2000" b="1" i="0" err="1">
                <a:effectLst/>
                <a:latin typeface="Segoe UI" panose="020B0502040204020203" pitchFamily="34" charset="0"/>
                <a:cs typeface="Segoe UI" panose="020B0502040204020203" pitchFamily="34" charset="0"/>
              </a:rPr>
              <a:t>Copilot</a:t>
            </a:r>
            <a:r>
              <a:rPr lang="en-US" sz="2000" b="1">
                <a:latin typeface="Segoe UI" panose="020B0502040204020203" pitchFamily="34" charset="0"/>
                <a:cs typeface="Segoe UI" panose="020B0502040204020203" pitchFamily="34" charset="0"/>
              </a:rPr>
              <a:t> </a:t>
            </a:r>
            <a:r>
              <a:rPr lang="en-US" sz="2000">
                <a:latin typeface="Segoe UI" panose="020B0502040204020203" pitchFamily="34" charset="0"/>
                <a:cs typeface="Segoe UI" panose="020B0502040204020203" pitchFamily="34" charset="0"/>
                <a:sym typeface="Wingdings" panose="05000000000000000000" pitchFamily="2" charset="2"/>
              </a:rPr>
              <a:t> Generally Available</a:t>
            </a:r>
          </a:p>
          <a:p>
            <a:pPr marL="0" indent="0">
              <a:buNone/>
            </a:pPr>
            <a:endParaRPr lang="en-US" sz="2000">
              <a:latin typeface="Segoe UI" panose="020B0502040204020203" pitchFamily="34" charset="0"/>
              <a:cs typeface="Segoe UI" panose="020B0502040204020203" pitchFamily="34" charset="0"/>
              <a:sym typeface="Wingdings" panose="05000000000000000000" pitchFamily="2" charset="2"/>
            </a:endParaRPr>
          </a:p>
          <a:p>
            <a:endParaRPr lang="en-US" sz="2000">
              <a:latin typeface="Segoe UI" panose="020B0502040204020203" pitchFamily="34" charset="0"/>
              <a:cs typeface="Segoe UI" panose="020B0502040204020203" pitchFamily="34" charset="0"/>
              <a:sym typeface="Wingdings" panose="05000000000000000000" pitchFamily="2" charset="2"/>
            </a:endParaRPr>
          </a:p>
          <a:p>
            <a:r>
              <a:rPr lang="en-CA" sz="2000" b="1" i="0">
                <a:effectLst/>
                <a:latin typeface="Segoe UI" panose="020B0502040204020203" pitchFamily="34" charset="0"/>
                <a:cs typeface="Segoe UI" panose="020B0502040204020203" pitchFamily="34" charset="0"/>
              </a:rPr>
              <a:t>GitHub </a:t>
            </a:r>
            <a:r>
              <a:rPr lang="en-CA" sz="2000" b="1" i="0" err="1">
                <a:effectLst/>
                <a:latin typeface="Segoe UI" panose="020B0502040204020203" pitchFamily="34" charset="0"/>
                <a:cs typeface="Segoe UI" panose="020B0502040204020203" pitchFamily="34" charset="0"/>
              </a:rPr>
              <a:t>Copilot</a:t>
            </a:r>
            <a:r>
              <a:rPr lang="en-CA" sz="2000" b="1" i="0">
                <a:effectLst/>
                <a:latin typeface="Segoe UI" panose="020B0502040204020203" pitchFamily="34" charset="0"/>
                <a:cs typeface="Segoe UI" panose="020B0502040204020203" pitchFamily="34" charset="0"/>
              </a:rPr>
              <a:t> Labs</a:t>
            </a:r>
            <a:r>
              <a:rPr lang="en-US" sz="2000">
                <a:latin typeface="Segoe UI" panose="020B0502040204020203" pitchFamily="34" charset="0"/>
                <a:cs typeface="Segoe UI" panose="020B0502040204020203" pitchFamily="34" charset="0"/>
                <a:sym typeface="Wingdings" panose="05000000000000000000" pitchFamily="2" charset="2"/>
              </a:rPr>
              <a:t>  Generally Available</a:t>
            </a:r>
          </a:p>
          <a:p>
            <a:pPr lvl="1"/>
            <a:r>
              <a:rPr lang="en-US" sz="2000" i="0">
                <a:effectLst/>
                <a:latin typeface="Segoe UI" panose="020B0502040204020203" pitchFamily="34" charset="0"/>
                <a:cs typeface="Segoe UI" panose="020B0502040204020203" pitchFamily="34" charset="0"/>
              </a:rPr>
              <a:t>Experimental features for GitHub Copilot</a:t>
            </a:r>
          </a:p>
          <a:p>
            <a:pPr marL="457200" lvl="1" indent="0">
              <a:buNone/>
            </a:pPr>
            <a:endParaRPr lang="en-CA" sz="2000" i="0">
              <a:effectLst/>
              <a:latin typeface="Segoe UI" panose="020B0502040204020203" pitchFamily="34" charset="0"/>
              <a:cs typeface="Segoe UI" panose="020B0502040204020203" pitchFamily="34" charset="0"/>
            </a:endParaRPr>
          </a:p>
          <a:p>
            <a:r>
              <a:rPr lang="en-US" sz="2000" b="1">
                <a:latin typeface="Segoe UI" panose="020B0502040204020203" pitchFamily="34" charset="0"/>
                <a:cs typeface="Segoe UI" panose="020B0502040204020203" pitchFamily="34" charset="0"/>
                <a:sym typeface="Wingdings" panose="05000000000000000000" pitchFamily="2" charset="2"/>
              </a:rPr>
              <a:t>GitHub Copilot CLI </a:t>
            </a:r>
            <a:r>
              <a:rPr lang="en-US" sz="2000">
                <a:latin typeface="Segoe UI" panose="020B0502040204020203" pitchFamily="34" charset="0"/>
                <a:cs typeface="Segoe UI" panose="020B0502040204020203" pitchFamily="34" charset="0"/>
                <a:sym typeface="Wingdings" panose="05000000000000000000" pitchFamily="2" charset="2"/>
              </a:rPr>
              <a:t> Private Preview</a:t>
            </a:r>
          </a:p>
          <a:p>
            <a:pPr lvl="1"/>
            <a:endParaRPr lang="en-US" sz="1600">
              <a:latin typeface="Segoe UI" panose="020B0502040204020203" pitchFamily="34" charset="0"/>
              <a:cs typeface="Segoe UI" panose="020B0502040204020203" pitchFamily="34" charset="0"/>
              <a:sym typeface="Wingdings" panose="05000000000000000000" pitchFamily="2" charset="2"/>
            </a:endParaRPr>
          </a:p>
          <a:p>
            <a:endParaRPr lang="en-CA" sz="200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D32630B-9A3F-49C3-1A1D-7BAFBDB72E61}"/>
              </a:ext>
            </a:extLst>
          </p:cNvPr>
          <p:cNvPicPr>
            <a:picLocks noChangeAspect="1"/>
          </p:cNvPicPr>
          <p:nvPr/>
        </p:nvPicPr>
        <p:blipFill rotWithShape="1">
          <a:blip r:embed="rId3"/>
          <a:srcRect l="14754" r="12447"/>
          <a:stretch/>
        </p:blipFill>
        <p:spPr>
          <a:xfrm>
            <a:off x="7199440" y="10"/>
            <a:ext cx="4992560" cy="6857990"/>
          </a:xfrm>
          <a:prstGeom prst="rect">
            <a:avLst/>
          </a:prstGeom>
          <a:effectLst/>
        </p:spPr>
      </p:pic>
      <p:pic>
        <p:nvPicPr>
          <p:cNvPr id="6" name="Picture 5">
            <a:extLst>
              <a:ext uri="{FF2B5EF4-FFF2-40B4-BE49-F238E27FC236}">
                <a16:creationId xmlns:a16="http://schemas.microsoft.com/office/drawing/2014/main" id="{77F66E36-18B6-5024-46ED-DCF88774850C}"/>
              </a:ext>
            </a:extLst>
          </p:cNvPr>
          <p:cNvPicPr>
            <a:picLocks noChangeAspect="1"/>
          </p:cNvPicPr>
          <p:nvPr/>
        </p:nvPicPr>
        <p:blipFill>
          <a:blip r:embed="rId4"/>
          <a:stretch>
            <a:fillRect/>
          </a:stretch>
        </p:blipFill>
        <p:spPr>
          <a:xfrm>
            <a:off x="2360073" y="5114278"/>
            <a:ext cx="1785900" cy="1186523"/>
          </a:xfrm>
          <a:prstGeom prst="rect">
            <a:avLst/>
          </a:prstGeom>
        </p:spPr>
      </p:pic>
      <p:pic>
        <p:nvPicPr>
          <p:cNvPr id="8" name="Picture 7">
            <a:extLst>
              <a:ext uri="{FF2B5EF4-FFF2-40B4-BE49-F238E27FC236}">
                <a16:creationId xmlns:a16="http://schemas.microsoft.com/office/drawing/2014/main" id="{B257E658-91A8-9E73-D67A-F5213ADDC630}"/>
              </a:ext>
            </a:extLst>
          </p:cNvPr>
          <p:cNvPicPr>
            <a:picLocks noChangeAspect="1"/>
          </p:cNvPicPr>
          <p:nvPr/>
        </p:nvPicPr>
        <p:blipFill>
          <a:blip r:embed="rId5"/>
          <a:stretch>
            <a:fillRect/>
          </a:stretch>
        </p:blipFill>
        <p:spPr>
          <a:xfrm>
            <a:off x="1402773" y="2727483"/>
            <a:ext cx="3966761" cy="701517"/>
          </a:xfrm>
          <a:prstGeom prst="rect">
            <a:avLst/>
          </a:prstGeom>
        </p:spPr>
      </p:pic>
    </p:spTree>
    <p:extLst>
      <p:ext uri="{BB962C8B-B14F-4D97-AF65-F5344CB8AC3E}">
        <p14:creationId xmlns:p14="http://schemas.microsoft.com/office/powerpoint/2010/main" val="4231565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A35D7-62AC-A5BD-BAE5-53FF22CC3544}"/>
              </a:ext>
            </a:extLst>
          </p:cNvPr>
          <p:cNvSpPr/>
          <p:nvPr/>
        </p:nvSpPr>
        <p:spPr>
          <a:xfrm>
            <a:off x="1341074" y="1647686"/>
            <a:ext cx="9500839" cy="4111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ZoneTexte 2">
            <a:extLst>
              <a:ext uri="{FF2B5EF4-FFF2-40B4-BE49-F238E27FC236}">
                <a16:creationId xmlns:a16="http://schemas.microsoft.com/office/drawing/2014/main" id="{E60D1E15-F44A-41EC-E51F-A26657A126D9}"/>
              </a:ext>
            </a:extLst>
          </p:cNvPr>
          <p:cNvSpPr txBox="1"/>
          <p:nvPr/>
        </p:nvSpPr>
        <p:spPr>
          <a:xfrm>
            <a:off x="1052186" y="939800"/>
            <a:ext cx="9889299" cy="707886"/>
          </a:xfrm>
          <a:prstGeom prst="rect">
            <a:avLst/>
          </a:prstGeom>
          <a:noFill/>
        </p:spPr>
        <p:txBody>
          <a:bodyPr wrap="square" rtlCol="0">
            <a:spAutoFit/>
          </a:bodyPr>
          <a:lstStyle/>
          <a:p>
            <a:r>
              <a:rPr lang="fr-FR" sz="4000" b="1" dirty="0" err="1">
                <a:solidFill>
                  <a:srgbClr val="346296"/>
                </a:solidFill>
              </a:rPr>
              <a:t>Many</a:t>
            </a:r>
            <a:r>
              <a:rPr lang="fr-FR" sz="4000" b="1" dirty="0">
                <a:solidFill>
                  <a:srgbClr val="346296"/>
                </a:solidFill>
              </a:rPr>
              <a:t> </a:t>
            </a:r>
            <a:r>
              <a:rPr lang="fr-FR" sz="4000" b="1" dirty="0" err="1">
                <a:solidFill>
                  <a:srgbClr val="346296"/>
                </a:solidFill>
              </a:rPr>
              <a:t>thanks</a:t>
            </a:r>
            <a:r>
              <a:rPr lang="fr-FR" sz="4000" b="1" dirty="0">
                <a:solidFill>
                  <a:srgbClr val="346296"/>
                </a:solidFill>
              </a:rPr>
              <a:t> to </a:t>
            </a:r>
            <a:r>
              <a:rPr lang="fr-FR" sz="4000" b="1" dirty="0" err="1">
                <a:solidFill>
                  <a:srgbClr val="346296"/>
                </a:solidFill>
              </a:rPr>
              <a:t>our</a:t>
            </a:r>
            <a:r>
              <a:rPr lang="fr-FR" sz="4000" b="1" dirty="0">
                <a:solidFill>
                  <a:srgbClr val="346296"/>
                </a:solidFill>
              </a:rPr>
              <a:t> sponsors:</a:t>
            </a:r>
          </a:p>
        </p:txBody>
      </p:sp>
      <p:pic>
        <p:nvPicPr>
          <p:cNvPr id="4" name="Graphique 3">
            <a:extLst>
              <a:ext uri="{FF2B5EF4-FFF2-40B4-BE49-F238E27FC236}">
                <a16:creationId xmlns:a16="http://schemas.microsoft.com/office/drawing/2014/main" id="{A2E68E28-B5BE-2B96-2C24-1AF3A54121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9616" y="2343050"/>
            <a:ext cx="8812767" cy="2603419"/>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3d Blue Questionmark Featuredcontent - Question Mark Icon 3d Png - Free ...">
            <a:extLst>
              <a:ext uri="{FF2B5EF4-FFF2-40B4-BE49-F238E27FC236}">
                <a16:creationId xmlns:a16="http://schemas.microsoft.com/office/drawing/2014/main" id="{41247B9D-0581-0A61-242B-EAF2C77FDB9A}"/>
              </a:ext>
            </a:extLst>
          </p:cNvPr>
          <p:cNvPicPr>
            <a:picLocks noChangeAspect="1" noChangeArrowheads="1"/>
          </p:cNvPicPr>
          <p:nvPr/>
        </p:nvPicPr>
        <p:blipFill>
          <a:blip r:embed="rId2">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190750" y="357188"/>
            <a:ext cx="7810500" cy="614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053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54938" y="2532575"/>
            <a:ext cx="4407422" cy="1158629"/>
          </a:xfrm>
          <a:noFill/>
        </p:spPr>
        <p:txBody>
          <a:bodyPr vert="horz" wrap="square" lIns="143428" tIns="89642" rIns="143428" bIns="89642" rtlCol="0" anchor="t" anchorCtr="0">
            <a:spAutoFit/>
          </a:bodyPr>
          <a:lstStyle/>
          <a:p>
            <a:r>
              <a:rPr lang="en-US" sz="7058" spc="-98">
                <a:gradFill>
                  <a:gsLst>
                    <a:gs pos="100000">
                      <a:schemeClr val="tx1"/>
                    </a:gs>
                    <a:gs pos="0">
                      <a:schemeClr val="tx1"/>
                    </a:gs>
                  </a:gsLst>
                  <a:lin ang="5400000" scaled="0"/>
                </a:gradFill>
              </a:rPr>
              <a:t>Thank You</a:t>
            </a:r>
          </a:p>
        </p:txBody>
      </p:sp>
      <p:pic>
        <p:nvPicPr>
          <p:cNvPr id="3" name="Picture 2"/>
          <p:cNvPicPr>
            <a:picLocks noChangeAspect="1"/>
          </p:cNvPicPr>
          <p:nvPr/>
        </p:nvPicPr>
        <p:blipFill>
          <a:blip r:embed="rId3"/>
          <a:stretch>
            <a:fillRect/>
          </a:stretch>
        </p:blipFill>
        <p:spPr>
          <a:xfrm>
            <a:off x="540254" y="525301"/>
            <a:ext cx="3033425" cy="647534"/>
          </a:xfrm>
          <a:prstGeom prst="rect">
            <a:avLst/>
          </a:prstGeom>
        </p:spPr>
      </p:pic>
      <p:sp>
        <p:nvSpPr>
          <p:cNvPr id="5" name="TextBox 4">
            <a:extLst>
              <a:ext uri="{FF2B5EF4-FFF2-40B4-BE49-F238E27FC236}">
                <a16:creationId xmlns:a16="http://schemas.microsoft.com/office/drawing/2014/main" id="{3249C503-3714-0C12-EA33-AF1EE8DC3BE6}"/>
              </a:ext>
            </a:extLst>
          </p:cNvPr>
          <p:cNvSpPr txBox="1"/>
          <p:nvPr/>
        </p:nvSpPr>
        <p:spPr>
          <a:xfrm>
            <a:off x="540254" y="5517584"/>
            <a:ext cx="3448916" cy="923330"/>
          </a:xfrm>
          <a:prstGeom prst="rect">
            <a:avLst/>
          </a:prstGeom>
          <a:noFill/>
        </p:spPr>
        <p:txBody>
          <a:bodyPr wrap="square">
            <a:spAutoFit/>
          </a:bodyPr>
          <a:lstStyle/>
          <a:p>
            <a:r>
              <a:rPr lang="en-CA" dirty="0"/>
              <a:t>Pierre Roman</a:t>
            </a:r>
          </a:p>
          <a:p>
            <a:r>
              <a:rPr lang="en-CA" dirty="0"/>
              <a:t>Senior Cloud Advocate | Microsoft</a:t>
            </a:r>
          </a:p>
          <a:p>
            <a:r>
              <a:rPr lang="en-CA" dirty="0"/>
              <a:t>@WiredCanuck</a:t>
            </a:r>
          </a:p>
        </p:txBody>
      </p:sp>
    </p:spTree>
    <p:extLst>
      <p:ext uri="{BB962C8B-B14F-4D97-AF65-F5344CB8AC3E}">
        <p14:creationId xmlns:p14="http://schemas.microsoft.com/office/powerpoint/2010/main" val="3441698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DD075C4-D810-4874-0C14-C43B37D93F2D}"/>
              </a:ext>
            </a:extLst>
          </p:cNvPr>
          <p:cNvSpPr txBox="1">
            <a:spLocks/>
          </p:cNvSpPr>
          <p:nvPr/>
        </p:nvSpPr>
        <p:spPr>
          <a:xfrm>
            <a:off x="3842161" y="995034"/>
            <a:ext cx="7886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a:lstStyle>
          <a:p>
            <a:r>
              <a:rPr lang="en-US" sz="6600" dirty="0">
                <a:solidFill>
                  <a:srgbClr val="346296"/>
                </a:solidFill>
                <a:latin typeface="+mn-lt"/>
                <a:ea typeface="+mn-ea"/>
                <a:cs typeface="+mn-cs"/>
              </a:rPr>
              <a:t>Pierre Roman</a:t>
            </a:r>
          </a:p>
        </p:txBody>
      </p:sp>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842161" y="2466249"/>
            <a:ext cx="6534291" cy="3554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Infrastructure and Operations</a:t>
            </a:r>
          </a:p>
          <a:p>
            <a:pPr>
              <a:buFont typeface="Wingdings" panose="05000000000000000000" pitchFamily="2" charset="2"/>
              <a:buChar char="§"/>
            </a:pPr>
            <a:r>
              <a:rPr lang="en-US" dirty="0"/>
              <a:t>In the industry for 34 years</a:t>
            </a:r>
          </a:p>
          <a:p>
            <a:pPr>
              <a:buFont typeface="Wingdings" panose="05000000000000000000" pitchFamily="2" charset="2"/>
              <a:buChar char="§"/>
            </a:pPr>
            <a:r>
              <a:rPr lang="en-US" dirty="0"/>
              <a:t>At Microsoft for 18 years</a:t>
            </a:r>
          </a:p>
          <a:p>
            <a:pPr lvl="1">
              <a:buFont typeface="Wingdings" panose="05000000000000000000" pitchFamily="2" charset="2"/>
              <a:buChar char="§"/>
            </a:pPr>
            <a:r>
              <a:rPr lang="en-US" dirty="0"/>
              <a:t>Microsoft Consulting Services</a:t>
            </a:r>
          </a:p>
          <a:p>
            <a:pPr lvl="1">
              <a:buFont typeface="Wingdings" panose="05000000000000000000" pitchFamily="2" charset="2"/>
              <a:buChar char="§"/>
            </a:pPr>
            <a:r>
              <a:rPr lang="en-US" dirty="0"/>
              <a:t>Enterprise Support Manager</a:t>
            </a:r>
          </a:p>
          <a:p>
            <a:pPr lvl="1">
              <a:buFont typeface="Wingdings" panose="05000000000000000000" pitchFamily="2" charset="2"/>
              <a:buChar char="§"/>
            </a:pPr>
            <a:r>
              <a:rPr lang="en-US" dirty="0"/>
              <a:t>Engineering / Advocacy</a:t>
            </a:r>
          </a:p>
          <a:p>
            <a:pPr>
              <a:buFont typeface="Wingdings" panose="05000000000000000000" pitchFamily="2" charset="2"/>
              <a:buChar char="§"/>
            </a:pPr>
            <a:r>
              <a:rPr lang="en-US" dirty="0"/>
              <a:t>….. </a:t>
            </a:r>
          </a:p>
        </p:txBody>
      </p:sp>
      <p:pic>
        <p:nvPicPr>
          <p:cNvPr id="7" name="Image 6">
            <a:extLst>
              <a:ext uri="{FF2B5EF4-FFF2-40B4-BE49-F238E27FC236}">
                <a16:creationId xmlns:a16="http://schemas.microsoft.com/office/drawing/2014/main" id="{E0497245-7D7D-1C42-5E95-91C0ECE73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578030"/>
            <a:ext cx="3701939" cy="3701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109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826456E-B137-816E-2B6A-66A67CB3B455}"/>
              </a:ext>
            </a:extLst>
          </p:cNvPr>
          <p:cNvPicPr>
            <a:picLocks noChangeAspect="1"/>
          </p:cNvPicPr>
          <p:nvPr/>
        </p:nvPicPr>
        <p:blipFill rotWithShape="1">
          <a:blip r:embed="rId3"/>
          <a:srcRect t="22000" r="9092" b="42763"/>
          <a:stretch/>
        </p:blipFill>
        <p:spPr>
          <a:xfrm>
            <a:off x="3522468" y="10"/>
            <a:ext cx="8669532" cy="6857990"/>
          </a:xfrm>
          <a:prstGeom prst="rect">
            <a:avLst/>
          </a:prstGeom>
        </p:spPr>
      </p:pic>
      <p:sp>
        <p:nvSpPr>
          <p:cNvPr id="20"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Placeholder 1">
            <a:extLst>
              <a:ext uri="{FF2B5EF4-FFF2-40B4-BE49-F238E27FC236}">
                <a16:creationId xmlns:a16="http://schemas.microsoft.com/office/drawing/2014/main" id="{5DD075C4-D810-4874-0C14-C43B37D93F2D}"/>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a:lstStyle>
          <a:p>
            <a:pPr>
              <a:spcAft>
                <a:spcPts val="600"/>
              </a:spcAft>
            </a:pPr>
            <a:r>
              <a:rPr lang="en-US" sz="4000" dirty="0">
                <a:solidFill>
                  <a:schemeClr val="tx1"/>
                </a:solidFill>
              </a:rPr>
              <a:t>Pierre Roman</a:t>
            </a:r>
          </a:p>
          <a:p>
            <a:pPr>
              <a:spcAft>
                <a:spcPts val="600"/>
              </a:spcAft>
            </a:pPr>
            <a:r>
              <a:rPr lang="en-US" sz="2800" dirty="0">
                <a:solidFill>
                  <a:schemeClr val="tx1"/>
                </a:solidFill>
              </a:rPr>
              <a:t>@WiredCanuck</a:t>
            </a:r>
          </a:p>
        </p:txBody>
      </p:sp>
      <p:sp>
        <p:nvSpPr>
          <p:cNvPr id="21"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71094" y="3447278"/>
            <a:ext cx="5461756" cy="26364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Senior Cloud Advocate at Microsoft.</a:t>
            </a:r>
          </a:p>
          <a:p>
            <a:endParaRPr lang="en-US" sz="2000" dirty="0"/>
          </a:p>
          <a:p>
            <a:pPr marL="0" indent="0">
              <a:buNone/>
            </a:pPr>
            <a:r>
              <a:rPr lang="en-US" sz="2000" dirty="0"/>
              <a:t>He engages with the operations and infrastructure communities on behalf of Microsoft. His role is to listen to the concerns of the communities and bring that information back to the Azure Engineering Team in order to improve the platform</a:t>
            </a:r>
          </a:p>
        </p:txBody>
      </p:sp>
    </p:spTree>
    <p:extLst>
      <p:ext uri="{BB962C8B-B14F-4D97-AF65-F5344CB8AC3E}">
        <p14:creationId xmlns:p14="http://schemas.microsoft.com/office/powerpoint/2010/main" val="250092136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3DD021-A3BF-43F3-8D4B-E45DC56D35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78713" y="629532"/>
            <a:ext cx="8158573" cy="5439049"/>
          </a:xfrm>
          <a:prstGeom prst="rect">
            <a:avLst/>
          </a:prstGeom>
        </p:spPr>
      </p:pic>
    </p:spTree>
    <p:extLst>
      <p:ext uri="{BB962C8B-B14F-4D97-AF65-F5344CB8AC3E}">
        <p14:creationId xmlns:p14="http://schemas.microsoft.com/office/powerpoint/2010/main" val="2872394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C0CC47-10ED-0BC2-2A76-2F7529640D78}"/>
              </a:ext>
            </a:extLst>
          </p:cNvPr>
          <p:cNvSpPr txBox="1"/>
          <p:nvPr/>
        </p:nvSpPr>
        <p:spPr>
          <a:xfrm>
            <a:off x="362912" y="2374759"/>
            <a:ext cx="5733087" cy="2581705"/>
          </a:xfrm>
          <a:prstGeom prst="rect">
            <a:avLst/>
          </a:prstGeom>
        </p:spPr>
        <p:txBody>
          <a:bodyPr vert="horz" lIns="91440" tIns="45720" rIns="91440" bIns="45720" rtlCol="0" anchor="b">
            <a:normAutofit fontScale="92500" lnSpcReduction="20000"/>
          </a:bodyPr>
          <a:lstStyle/>
          <a:p>
            <a:pPr algn="ctr">
              <a:lnSpc>
                <a:spcPct val="90000"/>
              </a:lnSpc>
              <a:spcBef>
                <a:spcPct val="0"/>
              </a:spcBef>
              <a:spcAft>
                <a:spcPts val="600"/>
              </a:spcAft>
            </a:pPr>
            <a:r>
              <a:rPr lang="en-US" sz="7200">
                <a:latin typeface="Segoe UI" panose="020B0502040204020203" pitchFamily="34" charset="0"/>
                <a:ea typeface="+mj-ea"/>
                <a:cs typeface="Segoe UI" panose="020B0502040204020203" pitchFamily="34" charset="0"/>
              </a:rPr>
              <a:t>A.I.</a:t>
            </a:r>
          </a:p>
          <a:p>
            <a:pPr algn="ctr">
              <a:lnSpc>
                <a:spcPct val="90000"/>
              </a:lnSpc>
              <a:spcBef>
                <a:spcPct val="0"/>
              </a:spcBef>
              <a:spcAft>
                <a:spcPts val="600"/>
              </a:spcAft>
            </a:pPr>
            <a:r>
              <a:rPr lang="en-US" sz="7200">
                <a:latin typeface="Segoe UI" panose="020B0502040204020203" pitchFamily="34" charset="0"/>
                <a:ea typeface="+mj-ea"/>
                <a:cs typeface="Segoe UI" panose="020B0502040204020203" pitchFamily="34" charset="0"/>
              </a:rPr>
              <a:t>ALL THE</a:t>
            </a:r>
          </a:p>
          <a:p>
            <a:pPr algn="ctr">
              <a:lnSpc>
                <a:spcPct val="90000"/>
              </a:lnSpc>
              <a:spcBef>
                <a:spcPct val="0"/>
              </a:spcBef>
              <a:spcAft>
                <a:spcPts val="600"/>
              </a:spcAft>
            </a:pPr>
            <a:r>
              <a:rPr lang="en-US" sz="7200">
                <a:latin typeface="Segoe UI" panose="020B0502040204020203" pitchFamily="34" charset="0"/>
                <a:ea typeface="+mj-ea"/>
                <a:cs typeface="Segoe UI" panose="020B0502040204020203" pitchFamily="34" charset="0"/>
              </a:rPr>
              <a:t>THINGS!</a:t>
            </a:r>
          </a:p>
        </p:txBody>
      </p:sp>
      <p:pic>
        <p:nvPicPr>
          <p:cNvPr id="2" name="Picture 1">
            <a:extLst>
              <a:ext uri="{FF2B5EF4-FFF2-40B4-BE49-F238E27FC236}">
                <a16:creationId xmlns:a16="http://schemas.microsoft.com/office/drawing/2014/main" id="{912DA86F-D205-6D6F-FC75-1B933DF434B8}"/>
              </a:ext>
            </a:extLst>
          </p:cNvPr>
          <p:cNvPicPr>
            <a:picLocks noChangeAspect="1"/>
          </p:cNvPicPr>
          <p:nvPr/>
        </p:nvPicPr>
        <p:blipFill rotWithShape="1">
          <a:blip r:embed="rId3"/>
          <a:srcRect l="18025" r="2393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598737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4F7C0D-E3BB-830D-ED93-4EA4824C620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36"/>
                    </a14:imgEffect>
                  </a14:imgLayer>
                </a14:imgProps>
              </a:ext>
            </a:extLst>
          </a:blip>
          <a:srcRect t="16710"/>
          <a:stretch/>
        </p:blipFill>
        <p:spPr>
          <a:xfrm>
            <a:off x="-59081" y="0"/>
            <a:ext cx="12310161" cy="6858000"/>
          </a:xfrm>
          <a:prstGeom prst="rect">
            <a:avLst/>
          </a:prstGeom>
        </p:spPr>
      </p:pic>
      <p:sp>
        <p:nvSpPr>
          <p:cNvPr id="3" name="TextBox 2">
            <a:extLst>
              <a:ext uri="{FF2B5EF4-FFF2-40B4-BE49-F238E27FC236}">
                <a16:creationId xmlns:a16="http://schemas.microsoft.com/office/drawing/2014/main" id="{39F50E6B-4F55-8140-2604-E882BBB15880}"/>
              </a:ext>
            </a:extLst>
          </p:cNvPr>
          <p:cNvSpPr txBox="1"/>
          <p:nvPr/>
        </p:nvSpPr>
        <p:spPr>
          <a:xfrm>
            <a:off x="518786" y="1254153"/>
            <a:ext cx="11154425" cy="2308324"/>
          </a:xfrm>
          <a:prstGeom prst="rect">
            <a:avLst/>
          </a:prstGeom>
          <a:noFill/>
        </p:spPr>
        <p:txBody>
          <a:bodyPr wrap="square" rtlCol="0">
            <a:spAutoFit/>
          </a:bodyPr>
          <a:lstStyle/>
          <a:p>
            <a:pPr algn="ctr"/>
            <a:r>
              <a:rPr lang="en-US" sz="7200" b="1" dirty="0">
                <a:ln w="22225">
                  <a:solidFill>
                    <a:schemeClr val="tx1">
                      <a:lumMod val="95000"/>
                      <a:lumOff val="5000"/>
                    </a:schemeClr>
                  </a:solidFill>
                </a:ln>
                <a:solidFill>
                  <a:schemeClr val="bg1"/>
                </a:solidFill>
                <a:effectLst>
                  <a:glow rad="63500">
                    <a:schemeClr val="accent1">
                      <a:satMod val="175000"/>
                      <a:alpha val="40000"/>
                    </a:schemeClr>
                  </a:glow>
                  <a:outerShdw blurRad="38100" dist="38100" dir="2700000" algn="tl">
                    <a:srgbClr val="000000">
                      <a:alpha val="43137"/>
                    </a:srgbClr>
                  </a:outerShdw>
                </a:effectLst>
              </a:rPr>
              <a:t>A.I. Pair coder will make me a ninja!</a:t>
            </a:r>
          </a:p>
        </p:txBody>
      </p:sp>
    </p:spTree>
    <p:extLst>
      <p:ext uri="{BB962C8B-B14F-4D97-AF65-F5344CB8AC3E}">
        <p14:creationId xmlns:p14="http://schemas.microsoft.com/office/powerpoint/2010/main" val="2292700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red sign&#10;&#10;Description automatically generated">
            <a:extLst>
              <a:ext uri="{FF2B5EF4-FFF2-40B4-BE49-F238E27FC236}">
                <a16:creationId xmlns:a16="http://schemas.microsoft.com/office/drawing/2014/main" id="{CCB85898-6106-1994-06E1-A4BD970614C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6753" y="-676406"/>
            <a:ext cx="11341323" cy="7584510"/>
          </a:xfrm>
          <a:prstGeom prst="rect">
            <a:avLst/>
          </a:prstGeom>
        </p:spPr>
      </p:pic>
    </p:spTree>
    <p:extLst>
      <p:ext uri="{BB962C8B-B14F-4D97-AF65-F5344CB8AC3E}">
        <p14:creationId xmlns:p14="http://schemas.microsoft.com/office/powerpoint/2010/main" val="1089736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738B874-383A-4E46-1BEE-148432A9E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539" y="-129958"/>
            <a:ext cx="3903767" cy="69002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9E23163-ABE4-BFC0-BA85-9A56EA790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539" y="5371981"/>
            <a:ext cx="3903767" cy="1429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622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266CC47A120344A094BC86D4ACDFC1" ma:contentTypeVersion="11" ma:contentTypeDescription="Create a new document." ma:contentTypeScope="" ma:versionID="cec493aae4b0275fd2d698437149b085">
  <xsd:schema xmlns:xsd="http://www.w3.org/2001/XMLSchema" xmlns:xs="http://www.w3.org/2001/XMLSchema" xmlns:p="http://schemas.microsoft.com/office/2006/metadata/properties" xmlns:ns2="77a6bfb6-2998-4a23-879f-63f0920c2601" xmlns:ns3="4563f563-c449-4e77-a40e-5b9e0aaf3585" targetNamespace="http://schemas.microsoft.com/office/2006/metadata/properties" ma:root="true" ma:fieldsID="e85aa437b142273721448b3bdb8073a7" ns2:_="" ns3:_="">
    <xsd:import namespace="77a6bfb6-2998-4a23-879f-63f0920c2601"/>
    <xsd:import namespace="4563f563-c449-4e77-a40e-5b9e0aaf358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a6bfb6-2998-4a23-879f-63f0920c26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63f563-c449-4e77-a40e-5b9e0aaf358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94474b4-446b-4b14-baf8-c716583258e9}" ma:internalName="TaxCatchAll" ma:showField="CatchAllData" ma:web="4563f563-c449-4e77-a40e-5b9e0aaf358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77a6bfb6-2998-4a23-879f-63f0920c2601" xsi:nil="true"/>
    <TaxCatchAll xmlns="4563f563-c449-4e77-a40e-5b9e0aaf3585" xsi:nil="true"/>
    <lcf76f155ced4ddcb4097134ff3c332f xmlns="77a6bfb6-2998-4a23-879f-63f0920c260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68DB50A-8077-450D-89F9-269DB09E6F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a6bfb6-2998-4a23-879f-63f0920c2601"/>
    <ds:schemaRef ds:uri="4563f563-c449-4e77-a40e-5b9e0aaf35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9F2385-5F5D-40A9-91E4-EC41CD22028D}">
  <ds:schemaRefs>
    <ds:schemaRef ds:uri="http://schemas.microsoft.com/sharepoint/v3/contenttype/forms"/>
  </ds:schemaRefs>
</ds:datastoreItem>
</file>

<file path=customXml/itemProps3.xml><?xml version="1.0" encoding="utf-8"?>
<ds:datastoreItem xmlns:ds="http://schemas.openxmlformats.org/officeDocument/2006/customXml" ds:itemID="{D6E60845-C3D9-4D03-A1AD-12FE491785E0}">
  <ds:schemaRefs>
    <ds:schemaRef ds:uri="http://schemas.microsoft.com/office/2006/metadata/properties"/>
    <ds:schemaRef ds:uri="http://schemas.microsoft.com/office/infopath/2007/PartnerControls"/>
    <ds:schemaRef ds:uri="77a6bfb6-2998-4a23-879f-63f0920c2601"/>
    <ds:schemaRef ds:uri="4563f563-c449-4e77-a40e-5b9e0aaf3585"/>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2860</TotalTime>
  <Words>438</Words>
  <Application>Microsoft Office PowerPoint</Application>
  <PresentationFormat>Widescreen</PresentationFormat>
  <Paragraphs>80</Paragraphs>
  <Slides>21</Slides>
  <Notes>11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Arial</vt:lpstr>
      <vt:lpstr>Arial </vt:lpstr>
      <vt:lpstr>Calibri</vt:lpstr>
      <vt:lpstr>Calibri Light</vt:lpstr>
      <vt:lpstr>Segoe UI</vt:lpstr>
      <vt:lpstr>Wingdings</vt:lpstr>
      <vt:lpstr>Title</vt:lpstr>
      <vt:lpstr>Speaker's slide</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GitHub Copilot runs on OpenAI Codex Model</vt:lpstr>
      <vt:lpstr>The most important part of any A.I. generated suggestion is…</vt:lpstr>
      <vt:lpstr>PowerPoint Presentation</vt:lpstr>
      <vt:lpstr>Live Coding Demo</vt:lpstr>
      <vt:lpstr>Ownership</vt:lpstr>
      <vt:lpstr>Restrict Public Code </vt:lpstr>
      <vt:lpstr>PowerPoint Presentation</vt:lpstr>
      <vt:lpstr>Copilot Availability</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Geoffroy Dubreuil</dc:creator>
  <cp:lastModifiedBy>Pierre Roman</cp:lastModifiedBy>
  <cp:revision>16</cp:revision>
  <dcterms:created xsi:type="dcterms:W3CDTF">2022-05-02T14:38:43Z</dcterms:created>
  <dcterms:modified xsi:type="dcterms:W3CDTF">2023-06-26T18:35:14Z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0x010100BB266CC47A120344A094BC86D4ACDFC1</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